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71" r:id="rId10"/>
    <p:sldId id="288" r:id="rId11"/>
    <p:sldId id="272" r:id="rId12"/>
    <p:sldId id="258" r:id="rId13"/>
    <p:sldId id="273" r:id="rId14"/>
    <p:sldId id="269" r:id="rId15"/>
    <p:sldId id="275" r:id="rId16"/>
    <p:sldId id="276" r:id="rId17"/>
    <p:sldId id="259" r:id="rId18"/>
    <p:sldId id="278" r:id="rId19"/>
    <p:sldId id="289" r:id="rId20"/>
    <p:sldId id="279" r:id="rId21"/>
    <p:sldId id="280" r:id="rId22"/>
    <p:sldId id="281" r:id="rId23"/>
    <p:sldId id="277" r:id="rId24"/>
    <p:sldId id="285" r:id="rId25"/>
    <p:sldId id="282" r:id="rId26"/>
    <p:sldId id="260" r:id="rId27"/>
    <p:sldId id="283" r:id="rId28"/>
    <p:sldId id="261" r:id="rId29"/>
    <p:sldId id="284" r:id="rId30"/>
    <p:sldId id="286" r:id="rId31"/>
    <p:sldId id="287" r:id="rId32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C30D2-49E1-4E06-ADD9-BE9D19F21D7F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5BEA54-7DBE-4516-95F0-0E9FC6FFC59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08719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BEA54-7DBE-4516-95F0-0E9FC6FFC591}" type="slidenum">
              <a:rPr lang="sr-Latn-RS" smtClean="0"/>
              <a:t>7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51511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5BEA54-7DBE-4516-95F0-0E9FC6FFC591}" type="slidenum">
              <a:rPr lang="sr-Latn-RS" smtClean="0"/>
              <a:t>21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25804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R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R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R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R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R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R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4BBAEE1-1016-4721-A739-E1EA1C218704}" type="datetimeFigureOut">
              <a:rPr lang="sr-Latn-RS" smtClean="0"/>
              <a:t>9.3.2014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96C39613-AB4F-4460-A4D4-0D1D8F988480}" type="slidenum">
              <a:rPr lang="sr-Latn-RS" smtClean="0"/>
              <a:t>‹#›</a:t>
            </a:fld>
            <a:endParaRPr lang="sr-Latn-R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67544" y="2708920"/>
            <a:ext cx="8280920" cy="914400"/>
          </a:xfrm>
        </p:spPr>
        <p:txBody>
          <a:bodyPr/>
          <a:lstStyle/>
          <a:p>
            <a:pPr algn="ctr"/>
            <a:r>
              <a:rPr lang="ru-RU" dirty="0" smtClean="0"/>
              <a:t>Ручне технике препарације канала корена зуба </a:t>
            </a:r>
            <a:r>
              <a:rPr lang="sr-Latn-RS" dirty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1370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628800"/>
            <a:ext cx="8352928" cy="4752528"/>
          </a:xfrm>
        </p:spPr>
        <p:txBody>
          <a:bodyPr/>
          <a:lstStyle/>
          <a:p>
            <a:r>
              <a:rPr lang="sr-Cyrl-RS" sz="2400" dirty="0" smtClean="0"/>
              <a:t>Левкасто проширење улаза у канале и препарација коронарне и средње трећине, често се изводи машинским инструментима.</a:t>
            </a:r>
          </a:p>
          <a:p>
            <a:r>
              <a:rPr lang="sr-Cyrl-RS" sz="2400" dirty="0" smtClean="0"/>
              <a:t>Због могуће промене дужине канала (услед исправљања), одонтометрија се изводи након ове фазе.</a:t>
            </a:r>
          </a:p>
          <a:p>
            <a:r>
              <a:rPr lang="sr-Cyrl-RS" sz="2400" dirty="0" smtClean="0"/>
              <a:t>Канални инструменти се користе сукцесивно повећавајући величину, без „прескакања“.</a:t>
            </a:r>
          </a:p>
          <a:p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543800" cy="914400"/>
          </a:xfrm>
        </p:spPr>
        <p:txBody>
          <a:bodyPr/>
          <a:lstStyle/>
          <a:p>
            <a:pPr algn="ctr"/>
            <a:r>
              <a:rPr lang="sr-Cyrl-CS" sz="4000" dirty="0"/>
              <a:t>Основни принципи инструментације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703897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5112568"/>
          </a:xfrm>
        </p:spPr>
        <p:txBody>
          <a:bodyPr>
            <a:normAutofit/>
          </a:bodyPr>
          <a:lstStyle/>
          <a:p>
            <a:pPr marL="475488" indent="-457200">
              <a:buFont typeface="+mj-lt"/>
              <a:buAutoNum type="arabicPeriod"/>
            </a:pPr>
            <a:r>
              <a:rPr lang="sr-Cyrl-RS" sz="2800" b="1" dirty="0" smtClean="0">
                <a:solidFill>
                  <a:schemeClr val="tx2"/>
                </a:solidFill>
              </a:rPr>
              <a:t>Апексно- круничне технике </a:t>
            </a:r>
            <a:r>
              <a:rPr lang="ru-RU" sz="2400" dirty="0"/>
              <a:t>започињу препарацију </a:t>
            </a:r>
            <a:r>
              <a:rPr lang="ru-RU" sz="2400" dirty="0" smtClean="0"/>
              <a:t>канала у </a:t>
            </a:r>
            <a:r>
              <a:rPr lang="ru-RU" sz="2400" dirty="0"/>
              <a:t>апексу са финим инструментима, ширење се наставља пут коронарно коришћењем постепено већих инструмената. Овакав приступ обезбеђује </a:t>
            </a:r>
            <a:r>
              <a:rPr lang="ru-RU" sz="2400" dirty="0">
                <a:solidFill>
                  <a:srgbClr val="FFFF00"/>
                </a:solidFill>
              </a:rPr>
              <a:t>коничност </a:t>
            </a:r>
            <a:r>
              <a:rPr lang="ru-RU" sz="2400" dirty="0" smtClean="0">
                <a:solidFill>
                  <a:srgbClr val="FFFF00"/>
                </a:solidFill>
              </a:rPr>
              <a:t>новоствореног </a:t>
            </a:r>
            <a:r>
              <a:rPr lang="ru-RU" sz="2400" dirty="0">
                <a:solidFill>
                  <a:srgbClr val="FFFF00"/>
                </a:solidFill>
              </a:rPr>
              <a:t>канала и очување апикалне констрикције</a:t>
            </a:r>
            <a:r>
              <a:rPr lang="ru-RU" sz="2400" dirty="0"/>
              <a:t>.</a:t>
            </a:r>
            <a:endParaRPr lang="sr-Cyrl-RS" sz="2400" dirty="0" smtClean="0"/>
          </a:p>
          <a:p>
            <a:pPr marL="475488" indent="-457200">
              <a:buFont typeface="+mj-lt"/>
              <a:buAutoNum type="arabicPeriod"/>
            </a:pPr>
            <a:r>
              <a:rPr lang="sr-Cyrl-RS" sz="2600" b="1" dirty="0" smtClean="0">
                <a:solidFill>
                  <a:schemeClr val="tx2"/>
                </a:solidFill>
              </a:rPr>
              <a:t>Крунично- апексне технике </a:t>
            </a:r>
            <a:r>
              <a:rPr lang="sr-Cyrl-RS" sz="2400" dirty="0" smtClean="0"/>
              <a:t>започињу</a:t>
            </a:r>
            <a:r>
              <a:rPr lang="sr-Cyrl-RS" sz="2400" b="1" dirty="0" smtClean="0">
                <a:solidFill>
                  <a:schemeClr val="tx2"/>
                </a:solidFill>
              </a:rPr>
              <a:t> </a:t>
            </a:r>
            <a:r>
              <a:rPr lang="sr-Cyrl-RS" sz="2400" dirty="0" smtClean="0"/>
              <a:t>ширење </a:t>
            </a:r>
            <a:r>
              <a:rPr lang="sr-Cyrl-RS" sz="2400" dirty="0"/>
              <a:t>канала у круничном делу, већим </a:t>
            </a:r>
            <a:r>
              <a:rPr lang="sr-Cyrl-RS" sz="2400" dirty="0" smtClean="0"/>
              <a:t>инструментима. Препарација </a:t>
            </a:r>
            <a:r>
              <a:rPr lang="sr-Cyrl-RS" sz="2400" dirty="0"/>
              <a:t>пут апикално се изводи инструментима којима се постепено смањује дијаметар. Ове технике обезбеђују мноштво предности: </a:t>
            </a:r>
            <a:r>
              <a:rPr lang="sr-Cyrl-RS" sz="2400" dirty="0">
                <a:solidFill>
                  <a:srgbClr val="FFFF00"/>
                </a:solidFill>
              </a:rPr>
              <a:t>боља контрола рада у апексној трећини, прецизније одређивање радне дужине, </a:t>
            </a:r>
            <a:r>
              <a:rPr lang="sr-Cyrl-RS" sz="2400" dirty="0" smtClean="0">
                <a:solidFill>
                  <a:srgbClr val="FFFF00"/>
                </a:solidFill>
              </a:rPr>
              <a:t>умањује </a:t>
            </a:r>
            <a:r>
              <a:rPr lang="sr-Cyrl-RS" sz="2400" dirty="0">
                <a:solidFill>
                  <a:srgbClr val="FFFF00"/>
                </a:solidFill>
              </a:rPr>
              <a:t>се ризик од процедуралних грешака</a:t>
            </a:r>
            <a:r>
              <a:rPr lang="sr-Cyrl-RS" sz="2400" dirty="0"/>
              <a:t>.</a:t>
            </a:r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543800" cy="914400"/>
          </a:xfrm>
        </p:spPr>
        <p:txBody>
          <a:bodyPr/>
          <a:lstStyle/>
          <a:p>
            <a:pPr algn="ctr"/>
            <a:r>
              <a:rPr lang="sr-Cyrl-RS" sz="4000" dirty="0" smtClean="0"/>
              <a:t>Технике препарације канала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282256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988841"/>
            <a:ext cx="8392152" cy="4233662"/>
          </a:xfrm>
        </p:spPr>
        <p:txBody>
          <a:bodyPr>
            <a:normAutofit/>
          </a:bodyPr>
          <a:lstStyle/>
          <a:p>
            <a:r>
              <a:rPr lang="ru-RU" sz="2400" dirty="0"/>
              <a:t>Увођењем стандардизације ендодонтских инструмената, предложена је и </a:t>
            </a:r>
            <a:r>
              <a:rPr lang="ru-RU" sz="2400" b="1" dirty="0">
                <a:solidFill>
                  <a:schemeClr val="tx2"/>
                </a:solidFill>
              </a:rPr>
              <a:t>стандардна техника препарације</a:t>
            </a:r>
            <a:r>
              <a:rPr lang="ru-RU" sz="2400" dirty="0"/>
              <a:t> </a:t>
            </a:r>
            <a:r>
              <a:rPr lang="ru-RU" sz="2400" dirty="0" smtClean="0"/>
              <a:t>(</a:t>
            </a:r>
            <a:r>
              <a:rPr lang="sr-Latn-RS" sz="2400" dirty="0" smtClean="0"/>
              <a:t>Ingle</a:t>
            </a:r>
            <a:r>
              <a:rPr lang="ru-RU" sz="2400" dirty="0" smtClean="0"/>
              <a:t>, </a:t>
            </a:r>
            <a:r>
              <a:rPr lang="ru-RU" sz="2400" dirty="0"/>
              <a:t>1961). </a:t>
            </a:r>
            <a:endParaRPr lang="sr-Latn-RS" sz="2400" dirty="0" smtClean="0"/>
          </a:p>
          <a:p>
            <a:r>
              <a:rPr lang="ru-RU" sz="2400" dirty="0" smtClean="0"/>
              <a:t>По </a:t>
            </a:r>
            <a:r>
              <a:rPr lang="ru-RU" sz="2400" dirty="0"/>
              <a:t>одређивању радне дужине канала, приступа се </a:t>
            </a:r>
            <a:r>
              <a:rPr lang="ru-RU" sz="2400" dirty="0" smtClean="0"/>
              <a:t>ширењу, </a:t>
            </a:r>
            <a:r>
              <a:rPr lang="ru-RU" sz="2400" dirty="0"/>
              <a:t>инструментима исте </a:t>
            </a:r>
            <a:r>
              <a:rPr lang="ru-RU" sz="2400" dirty="0" smtClean="0"/>
              <a:t>врсте и коничности </a:t>
            </a:r>
            <a:r>
              <a:rPr lang="ru-RU" sz="2400" dirty="0"/>
              <a:t>(2</a:t>
            </a:r>
            <a:r>
              <a:rPr lang="ru-RU" sz="2400" dirty="0" smtClean="0"/>
              <a:t>%), </a:t>
            </a:r>
            <a:r>
              <a:rPr lang="ru-RU" sz="2400" dirty="0"/>
              <a:t>са постепеним повећањем величине. </a:t>
            </a:r>
            <a:endParaRPr lang="sr-Latn-RS" sz="2400" dirty="0" smtClean="0"/>
          </a:p>
          <a:p>
            <a:r>
              <a:rPr lang="ru-RU" sz="2400" dirty="0" smtClean="0"/>
              <a:t>Препарација </a:t>
            </a:r>
            <a:r>
              <a:rPr lang="ru-RU" sz="2400" dirty="0"/>
              <a:t>се изводи до </a:t>
            </a:r>
            <a:r>
              <a:rPr lang="sr-Cyrl-RS" sz="2400" dirty="0" smtClean="0"/>
              <a:t>дефиниса</a:t>
            </a:r>
            <a:r>
              <a:rPr lang="ru-RU" sz="2400" dirty="0" smtClean="0"/>
              <a:t>не </a:t>
            </a:r>
            <a:r>
              <a:rPr lang="ru-RU" sz="2400" dirty="0"/>
              <a:t>тачке у апексу, тако да  сви инструменти које користимо досежу до тог места. </a:t>
            </a:r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764704"/>
            <a:ext cx="8136904" cy="914400"/>
          </a:xfrm>
        </p:spPr>
        <p:txBody>
          <a:bodyPr/>
          <a:lstStyle/>
          <a:p>
            <a:pPr algn="ctr"/>
            <a:r>
              <a:rPr lang="sr-Latn-RS" sz="4000" dirty="0" smtClean="0"/>
              <a:t/>
            </a:r>
            <a:br>
              <a:rPr lang="sr-Latn-RS" sz="4000" dirty="0" smtClean="0"/>
            </a:br>
            <a:r>
              <a:rPr lang="sr-Latn-RS" sz="4000" dirty="0"/>
              <a:t/>
            </a:r>
            <a:br>
              <a:rPr lang="sr-Latn-RS" sz="4000" dirty="0"/>
            </a:br>
            <a:r>
              <a:rPr lang="sr-Latn-RS" sz="4000" dirty="0" smtClean="0"/>
              <a:t/>
            </a:r>
            <a:br>
              <a:rPr lang="sr-Latn-RS" sz="4000" dirty="0" smtClean="0"/>
            </a:br>
            <a:r>
              <a:rPr lang="sr-Latn-RS" sz="4000" dirty="0"/>
              <a:t/>
            </a:r>
            <a:br>
              <a:rPr lang="sr-Latn-RS" sz="4000" dirty="0"/>
            </a:br>
            <a:r>
              <a:rPr lang="sr-Cyrl-CS" sz="4000" dirty="0"/>
              <a:t/>
            </a:r>
            <a:br>
              <a:rPr lang="sr-Cyrl-CS" sz="4000" dirty="0"/>
            </a:br>
            <a:r>
              <a:rPr lang="sr-Latn-RS" sz="4000" dirty="0" smtClean="0"/>
              <a:t/>
            </a:r>
            <a:br>
              <a:rPr lang="sr-Latn-RS" sz="4000" dirty="0" smtClean="0"/>
            </a:br>
            <a:r>
              <a:rPr lang="sr-Latn-RS" sz="4000" dirty="0" smtClean="0"/>
              <a:t>1. </a:t>
            </a:r>
            <a:r>
              <a:rPr lang="sr-Cyrl-CS" sz="4000" dirty="0" smtClean="0"/>
              <a:t>Стандардна </a:t>
            </a:r>
            <a:r>
              <a:rPr lang="sr-Cyrl-CS" sz="4000" dirty="0"/>
              <a:t>техника препарације 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253470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2132856"/>
            <a:ext cx="7992888" cy="4104456"/>
          </a:xfrm>
        </p:spPr>
        <p:txBody>
          <a:bodyPr/>
          <a:lstStyle/>
          <a:p>
            <a:r>
              <a:rPr lang="ru-RU" sz="2400" dirty="0" smtClean="0"/>
              <a:t>На </a:t>
            </a:r>
            <a:r>
              <a:rPr lang="ru-RU" sz="2400" dirty="0"/>
              <a:t>овај начин добија се новостворени канал који има исту величину и коничност као последњи инструмент који је коришћен (највећи дијаметар). </a:t>
            </a:r>
            <a:endParaRPr lang="ru-RU" sz="2400" dirty="0" smtClean="0"/>
          </a:p>
          <a:p>
            <a:r>
              <a:rPr lang="ru-RU" sz="2400" dirty="0" smtClean="0"/>
              <a:t>Канал </a:t>
            </a:r>
            <a:r>
              <a:rPr lang="ru-RU" sz="2400" dirty="0"/>
              <a:t>би онда могао да се оптурира материјалом који је истих димензија, величине и облика (стандардизовани гутаперка поени). </a:t>
            </a:r>
            <a:endParaRPr lang="ru-RU" sz="2400" dirty="0" smtClean="0"/>
          </a:p>
          <a:p>
            <a:r>
              <a:rPr lang="ru-RU" sz="2400" dirty="0" smtClean="0"/>
              <a:t>Овај </a:t>
            </a:r>
            <a:r>
              <a:rPr lang="ru-RU" sz="2400" dirty="0"/>
              <a:t>концепт је и осмишљен да канал и материјал за пуњење буду истих димензија.</a:t>
            </a:r>
          </a:p>
          <a:p>
            <a:endParaRPr lang="sr-Latn-R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71600" y="692696"/>
            <a:ext cx="7543800" cy="914400"/>
          </a:xfrm>
        </p:spPr>
        <p:txBody>
          <a:bodyPr/>
          <a:lstStyle/>
          <a:p>
            <a:pPr algn="ctr"/>
            <a:r>
              <a:rPr lang="sr-Cyrl-CS" sz="4000" dirty="0"/>
              <a:t>1. Стандардна техника препарације 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189502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761130"/>
            <a:ext cx="3960440" cy="4536504"/>
          </a:xfrm>
        </p:spPr>
        <p:txBody>
          <a:bodyPr>
            <a:noAutofit/>
          </a:bodyPr>
          <a:lstStyle/>
          <a:p>
            <a:r>
              <a:rPr lang="ru-RU" sz="2600" dirty="0"/>
              <a:t>Ова техника је једноставна и ефикасна за извођење само у правим каналима. Како је већина канала сложене анатомоморфологије, ова техника је претрпела бројне критике и модификације. </a:t>
            </a:r>
            <a:endParaRPr lang="sr-Latn-RS" sz="2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71600" y="461963"/>
            <a:ext cx="7543800" cy="914400"/>
          </a:xfrm>
        </p:spPr>
        <p:txBody>
          <a:bodyPr/>
          <a:lstStyle/>
          <a:p>
            <a:pPr algn="ctr"/>
            <a:r>
              <a:rPr lang="sr-Cyrl-CS" sz="4000" dirty="0"/>
              <a:t>Стандардна техника</a:t>
            </a:r>
            <a:endParaRPr lang="sr-Latn-RS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906" y="2308772"/>
            <a:ext cx="4154928" cy="4000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105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2670" y="188640"/>
            <a:ext cx="7543800" cy="914400"/>
          </a:xfrm>
        </p:spPr>
        <p:txBody>
          <a:bodyPr/>
          <a:lstStyle/>
          <a:p>
            <a:pPr algn="ctr"/>
            <a:r>
              <a:rPr lang="sr-Cyrl-RS" sz="4000" dirty="0" smtClean="0"/>
              <a:t>Процедуралне грешке</a:t>
            </a:r>
            <a:endParaRPr lang="sr-Latn-RS" sz="4000" dirty="0"/>
          </a:p>
        </p:txBody>
      </p:sp>
      <p:sp>
        <p:nvSpPr>
          <p:cNvPr id="4" name="Rectangle 3"/>
          <p:cNvSpPr/>
          <p:nvPr/>
        </p:nvSpPr>
        <p:spPr>
          <a:xfrm>
            <a:off x="251520" y="1196752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Процедуралне </a:t>
            </a:r>
            <a:r>
              <a:rPr lang="ru-RU" sz="2400" dirty="0"/>
              <a:t>грешке </a:t>
            </a:r>
            <a:r>
              <a:rPr lang="ru-RU" sz="2400" dirty="0" smtClean="0"/>
              <a:t>проистичу </a:t>
            </a:r>
            <a:r>
              <a:rPr lang="ru-RU" sz="2400" dirty="0"/>
              <a:t>из погрешно одабране технике препарације или погрешног одабира инструмената. Процедуралне грешке су: </a:t>
            </a:r>
            <a:r>
              <a:rPr lang="ru-RU" sz="2400" b="1" dirty="0">
                <a:solidFill>
                  <a:srgbClr val="FFFF00"/>
                </a:solidFill>
              </a:rPr>
              <a:t>губитак радне дужине, апикалне перфорације, стварање степеника, блокирање канала, измештање оригиналног канала, лом инструмента итд</a:t>
            </a:r>
            <a:r>
              <a:rPr lang="ru-RU" sz="2400" dirty="0"/>
              <a:t>.</a:t>
            </a:r>
            <a:endParaRPr lang="sr-Latn-R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45024"/>
            <a:ext cx="648072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57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22385"/>
            <a:ext cx="8280920" cy="4615407"/>
          </a:xfrm>
        </p:spPr>
        <p:txBody>
          <a:bodyPr>
            <a:normAutofit/>
          </a:bodyPr>
          <a:lstStyle/>
          <a:p>
            <a:r>
              <a:rPr lang="sr-Cyrl-CS" sz="2400" dirty="0"/>
              <a:t>Најчешћа процедурална грешка која настаје </a:t>
            </a:r>
            <a:r>
              <a:rPr lang="sr-Cyrl-CS" sz="2400" dirty="0" smtClean="0"/>
              <a:t>применом стандардне </a:t>
            </a:r>
            <a:r>
              <a:rPr lang="sr-Cyrl-CS" sz="2400" dirty="0"/>
              <a:t>технике у повијеним каналима је </a:t>
            </a:r>
            <a:r>
              <a:rPr lang="sr-Cyrl-CS" sz="2400" b="1" dirty="0">
                <a:solidFill>
                  <a:schemeClr val="tx2"/>
                </a:solidFill>
              </a:rPr>
              <a:t>апикална перфорација или „зиповање“. </a:t>
            </a:r>
            <a:r>
              <a:rPr lang="sr-Cyrl-CS" sz="2400" dirty="0"/>
              <a:t>Ова грешка настаје услед исправљања (транспортације) правца пружања апексне трећине канала, према спољашњој површини кривине канала. Настаје разарањем апесне констрикције и стварања широког отвора на излазу канала. Овако деформисан део канала је тешко и очистити и напунити.</a:t>
            </a:r>
            <a:endParaRPr lang="sr-Latn-RS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77072"/>
            <a:ext cx="5976664" cy="267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860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71569" y="1395234"/>
            <a:ext cx="4848200" cy="5202118"/>
          </a:xfrm>
        </p:spPr>
        <p:txBody>
          <a:bodyPr>
            <a:normAutofit/>
          </a:bodyPr>
          <a:lstStyle/>
          <a:p>
            <a:r>
              <a:rPr lang="ru-RU" sz="2400" dirty="0"/>
              <a:t>Припада групи апексно-круничних техника. Ова техника је осмишљена како би се избегле процедуралне грешке при инструментацији повијених канала. Предност се огледа у </a:t>
            </a:r>
            <a:r>
              <a:rPr lang="ru-RU" sz="2400" b="1" dirty="0">
                <a:solidFill>
                  <a:schemeClr val="tx2"/>
                </a:solidFill>
              </a:rPr>
              <a:t>очувању апексне констрикције у свом оригиналном положају и формирању апексне матрице</a:t>
            </a:r>
            <a:r>
              <a:rPr lang="ru-RU" sz="2400" dirty="0"/>
              <a:t>, која умањује могућност периапексне иритације. </a:t>
            </a:r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560" y="548680"/>
            <a:ext cx="7543800" cy="914400"/>
          </a:xfrm>
        </p:spPr>
        <p:txBody>
          <a:bodyPr/>
          <a:lstStyle/>
          <a:p>
            <a:pPr algn="ctr"/>
            <a:r>
              <a:rPr lang="sr-Latn-RS" sz="4000" dirty="0" smtClean="0"/>
              <a:t>2. Step-back-</a:t>
            </a:r>
            <a:r>
              <a:rPr lang="sr-Cyrl-CS" sz="4000" dirty="0"/>
              <a:t>техника</a:t>
            </a:r>
            <a:br>
              <a:rPr lang="sr-Cyrl-CS" sz="4000" dirty="0"/>
            </a:br>
            <a:endParaRPr lang="sr-Latn-RS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" y="1628800"/>
            <a:ext cx="4066455" cy="52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267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556792"/>
            <a:ext cx="8352928" cy="4896544"/>
          </a:xfrm>
        </p:spPr>
        <p:txBody>
          <a:bodyPr>
            <a:normAutofit/>
          </a:bodyPr>
          <a:lstStyle/>
          <a:p>
            <a:r>
              <a:rPr lang="ru-RU" sz="2400" dirty="0"/>
              <a:t>Новостворени канал поседује </a:t>
            </a:r>
            <a:r>
              <a:rPr lang="ru-RU" sz="2400" b="1" dirty="0">
                <a:solidFill>
                  <a:schemeClr val="tx2"/>
                </a:solidFill>
              </a:rPr>
              <a:t>постепено повећање </a:t>
            </a:r>
            <a:r>
              <a:rPr lang="ru-RU" sz="2400" b="1" dirty="0" smtClean="0">
                <a:solidFill>
                  <a:schemeClr val="tx2"/>
                </a:solidFill>
              </a:rPr>
              <a:t>коничности</a:t>
            </a:r>
            <a:r>
              <a:rPr lang="ru-RU" sz="2400" dirty="0"/>
              <a:t>, најмањи дијаметар је у пределу апексне констрикције, а највећи на коронарном отвору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Када </a:t>
            </a:r>
            <a:r>
              <a:rPr lang="ru-RU" sz="2400" dirty="0" smtClean="0"/>
              <a:t>одређујемо </a:t>
            </a:r>
            <a:r>
              <a:rPr lang="ru-RU" sz="2400" dirty="0"/>
              <a:t>радну дужину одабирамо канални </a:t>
            </a:r>
            <a:r>
              <a:rPr lang="ru-RU" sz="2400" dirty="0" smtClean="0"/>
              <a:t>инструмент који </a:t>
            </a:r>
            <a:r>
              <a:rPr lang="ru-RU" sz="2400" dirty="0"/>
              <a:t>ће </a:t>
            </a:r>
            <a:r>
              <a:rPr lang="ru-RU" sz="2400" dirty="0" smtClean="0"/>
              <a:t>доспети </a:t>
            </a:r>
            <a:r>
              <a:rPr lang="ru-RU" sz="2400" dirty="0"/>
              <a:t>до жељене тачке у </a:t>
            </a:r>
            <a:r>
              <a:rPr lang="ru-RU" sz="2400" dirty="0" smtClean="0"/>
              <a:t>апексу- </a:t>
            </a:r>
            <a:r>
              <a:rPr lang="ru-RU" sz="2400" b="1" dirty="0" smtClean="0">
                <a:solidFill>
                  <a:schemeClr val="accent1"/>
                </a:solidFill>
              </a:rPr>
              <a:t>иницијална апексна турпија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Ако је </a:t>
            </a:r>
            <a:r>
              <a:rPr lang="ru-RU" sz="2400" dirty="0"/>
              <a:t>то инструмент величине </a:t>
            </a:r>
            <a:r>
              <a:rPr lang="sr-Latn-RS" sz="2400" dirty="0" smtClean="0"/>
              <a:t>ISO</a:t>
            </a:r>
            <a:r>
              <a:rPr lang="ru-RU" sz="2400" dirty="0" smtClean="0"/>
              <a:t>-10</a:t>
            </a:r>
            <a:r>
              <a:rPr lang="ru-RU" sz="2400" dirty="0"/>
              <a:t>, са том турпијом и </a:t>
            </a:r>
            <a:r>
              <a:rPr lang="ru-RU" sz="2400" dirty="0" smtClean="0"/>
              <a:t>наредн</a:t>
            </a:r>
            <a:r>
              <a:rPr lang="sr-Latn-RS" sz="2400" dirty="0" smtClean="0"/>
              <a:t>e </a:t>
            </a:r>
            <a:r>
              <a:rPr lang="sr-Cyrl-RS" sz="2400" dirty="0" smtClean="0"/>
              <a:t>три</a:t>
            </a:r>
            <a:r>
              <a:rPr lang="ru-RU" sz="2400" dirty="0"/>
              <a:t> </a:t>
            </a:r>
            <a:r>
              <a:rPr lang="ru-RU" sz="2400" dirty="0" smtClean="0"/>
              <a:t>(</a:t>
            </a:r>
            <a:r>
              <a:rPr lang="sr-Latn-RS" sz="2400" dirty="0" smtClean="0"/>
              <a:t>ISO</a:t>
            </a:r>
            <a:r>
              <a:rPr lang="ru-RU" sz="2400" dirty="0" smtClean="0"/>
              <a:t> </a:t>
            </a:r>
            <a:r>
              <a:rPr lang="ru-RU" sz="2400" dirty="0"/>
              <a:t>15, 20 </a:t>
            </a:r>
            <a:r>
              <a:rPr lang="ru-RU" sz="2400" dirty="0" smtClean="0"/>
              <a:t>,25) </a:t>
            </a:r>
            <a:r>
              <a:rPr lang="ru-RU" sz="2400" dirty="0"/>
              <a:t>обликујемо канал до дужине одређене одонтометријом. </a:t>
            </a:r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71600" y="260648"/>
            <a:ext cx="7543800" cy="914400"/>
          </a:xfrm>
        </p:spPr>
        <p:txBody>
          <a:bodyPr/>
          <a:lstStyle/>
          <a:p>
            <a:pPr algn="ctr"/>
            <a:r>
              <a:rPr lang="sr-Latn-RS" sz="4000" dirty="0"/>
              <a:t>2. Step-back-</a:t>
            </a:r>
            <a:r>
              <a:rPr lang="sr-Cyrl-CS" sz="4000" dirty="0"/>
              <a:t>техника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34804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5576" y="1628800"/>
            <a:ext cx="7848872" cy="4176464"/>
          </a:xfrm>
        </p:spPr>
        <p:txBody>
          <a:bodyPr/>
          <a:lstStyle/>
          <a:p>
            <a:r>
              <a:rPr lang="ru-RU" sz="2400" dirty="0" smtClean="0"/>
              <a:t>Инс</a:t>
            </a:r>
            <a:r>
              <a:rPr lang="sr-Cyrl-RS" sz="2400" dirty="0" smtClean="0"/>
              <a:t>т</a:t>
            </a:r>
            <a:r>
              <a:rPr lang="ru-RU" sz="2400" dirty="0" smtClean="0"/>
              <a:t>рументи се покрећу покретима турпијања уз амплитуду 2-3</a:t>
            </a:r>
            <a:r>
              <a:rPr lang="sr-Latn-RS" sz="2400" dirty="0" smtClean="0"/>
              <a:t>mm</a:t>
            </a:r>
            <a:r>
              <a:rPr lang="ru-RU" sz="2400" dirty="0" smtClean="0"/>
              <a:t>  или ротациј</a:t>
            </a:r>
            <a:r>
              <a:rPr lang="sr-Cyrl-RS" sz="2400" dirty="0" smtClean="0"/>
              <a:t>ом </a:t>
            </a:r>
            <a:r>
              <a:rPr lang="ru-RU" sz="2400" dirty="0" smtClean="0"/>
              <a:t>до </a:t>
            </a:r>
            <a:r>
              <a:rPr lang="sr-Latn-RS" sz="2400" dirty="0" smtClean="0"/>
              <a:t>1/8</a:t>
            </a:r>
            <a:r>
              <a:rPr lang="ru-RU" sz="2400" dirty="0" smtClean="0"/>
              <a:t> круга</a:t>
            </a:r>
            <a:r>
              <a:rPr lang="sr-Latn-RS" sz="2400" dirty="0" smtClean="0"/>
              <a:t>.</a:t>
            </a:r>
            <a:endParaRPr lang="sr-Cyrl-RS" sz="2400" dirty="0" smtClean="0"/>
          </a:p>
          <a:p>
            <a:endParaRPr lang="sr-Latn-RS" sz="2400" dirty="0" smtClean="0"/>
          </a:p>
          <a:p>
            <a:r>
              <a:rPr lang="ru-RU" sz="2400" dirty="0" smtClean="0"/>
              <a:t>Препарација се обавља уз обилну иригацију канала и лубрикацију инструмената.</a:t>
            </a:r>
          </a:p>
          <a:p>
            <a:endParaRPr lang="ru-RU" sz="2400" dirty="0" smtClean="0"/>
          </a:p>
          <a:p>
            <a:r>
              <a:rPr lang="ru-RU" sz="2400" dirty="0" smtClean="0"/>
              <a:t>Последњи </a:t>
            </a:r>
            <a:r>
              <a:rPr lang="ru-RU" sz="2400" dirty="0"/>
              <a:t>инструмент у низу који досеже до радне дужине (25), означава се као </a:t>
            </a:r>
            <a:r>
              <a:rPr lang="sr-Latn-RS" sz="2400" b="1" dirty="0" smtClean="0">
                <a:solidFill>
                  <a:srgbClr val="00B050"/>
                </a:solidFill>
              </a:rPr>
              <a:t>AMT- a</a:t>
            </a:r>
            <a:r>
              <a:rPr lang="sr-Cyrl-RS" sz="2400" b="1" dirty="0" smtClean="0">
                <a:solidFill>
                  <a:srgbClr val="00B050"/>
                </a:solidFill>
              </a:rPr>
              <a:t>пексна мастер турпија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>
                <a:solidFill>
                  <a:srgbClr val="00B050"/>
                </a:solidFill>
              </a:rPr>
              <a:t>(Маster Apical File). </a:t>
            </a:r>
          </a:p>
          <a:p>
            <a:endParaRPr lang="sr-Latn-R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99592" y="260648"/>
            <a:ext cx="7543800" cy="914400"/>
          </a:xfrm>
        </p:spPr>
        <p:txBody>
          <a:bodyPr/>
          <a:lstStyle/>
          <a:p>
            <a:pPr algn="ctr"/>
            <a:r>
              <a:rPr lang="sr-Latn-RS" sz="4000" dirty="0"/>
              <a:t>2. Step-back-</a:t>
            </a:r>
            <a:r>
              <a:rPr lang="sr-Cyrl-CS" sz="4000" dirty="0"/>
              <a:t>техника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3109725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543800" cy="914400"/>
          </a:xfrm>
        </p:spPr>
        <p:txBody>
          <a:bodyPr/>
          <a:lstStyle/>
          <a:p>
            <a:pPr algn="ctr"/>
            <a:r>
              <a:rPr lang="sr-Cyrl-RS" sz="4000" dirty="0" smtClean="0"/>
              <a:t>Препарација канала корена</a:t>
            </a:r>
            <a:endParaRPr lang="sr-Latn-R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7920880" cy="2607097"/>
          </a:xfrm>
        </p:spPr>
        <p:txBody>
          <a:bodyPr/>
          <a:lstStyle/>
          <a:p>
            <a:pPr marL="475488" indent="-457200">
              <a:buFont typeface="+mj-lt"/>
              <a:buAutoNum type="arabicPeriod"/>
            </a:pPr>
            <a:r>
              <a:rPr lang="sr-Cyrl-RS" sz="2800" b="1" dirty="0" smtClean="0">
                <a:solidFill>
                  <a:schemeClr val="tx2"/>
                </a:solidFill>
              </a:rPr>
              <a:t>Обликовање канала- </a:t>
            </a:r>
            <a:r>
              <a:rPr lang="sr-Cyrl-RS" sz="2800" dirty="0" smtClean="0"/>
              <a:t>инструментација</a:t>
            </a:r>
          </a:p>
          <a:p>
            <a:pPr marL="475488" indent="-457200">
              <a:buFont typeface="+mj-lt"/>
              <a:buAutoNum type="arabicPeriod"/>
            </a:pPr>
            <a:r>
              <a:rPr lang="sr-Cyrl-RS" sz="2800" b="1" dirty="0" smtClean="0">
                <a:solidFill>
                  <a:schemeClr val="tx2"/>
                </a:solidFill>
              </a:rPr>
              <a:t>Чишћење канала- </a:t>
            </a:r>
            <a:r>
              <a:rPr lang="sr-Cyrl-RS" sz="2800" dirty="0" smtClean="0"/>
              <a:t>испирање иригансима</a:t>
            </a:r>
          </a:p>
          <a:p>
            <a:pPr marL="18288" indent="0">
              <a:buNone/>
            </a:pPr>
            <a:endParaRPr lang="sr-Latn-R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42103"/>
            <a:ext cx="1456369" cy="259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42103"/>
            <a:ext cx="1512168" cy="2591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54443"/>
            <a:ext cx="3432175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67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628800"/>
            <a:ext cx="8712968" cy="4032448"/>
          </a:xfrm>
        </p:spPr>
        <p:txBody>
          <a:bodyPr>
            <a:normAutofit/>
          </a:bodyPr>
          <a:lstStyle/>
          <a:p>
            <a:r>
              <a:rPr lang="ru-RU" sz="2400" dirty="0"/>
              <a:t>Ако неки од инструмената не досеже до жељене дужине, поново узимамо претходни инструмент и вршимо </a:t>
            </a:r>
            <a:r>
              <a:rPr lang="ru-RU" sz="2400" b="1" i="1" dirty="0">
                <a:solidFill>
                  <a:schemeClr val="tx2"/>
                </a:solidFill>
              </a:rPr>
              <a:t>рекапитулацију</a:t>
            </a:r>
            <a:r>
              <a:rPr lang="ru-RU" sz="2400" dirty="0"/>
              <a:t>. Препарација се увек изводи у обилним купкама ириганса, који потпомажу чишћење и обликовање </a:t>
            </a:r>
            <a:r>
              <a:rPr lang="ru-RU" sz="2400" dirty="0" smtClean="0"/>
              <a:t>канала. </a:t>
            </a:r>
          </a:p>
          <a:p>
            <a:endParaRPr lang="ru-RU" sz="2400" dirty="0" smtClean="0"/>
          </a:p>
          <a:p>
            <a:r>
              <a:rPr lang="ru-RU" sz="2400" dirty="0" smtClean="0"/>
              <a:t>На </a:t>
            </a:r>
            <a:r>
              <a:rPr lang="ru-RU" sz="2400" dirty="0"/>
              <a:t>овај начин завршена је препарација у самом апексном делу и </a:t>
            </a:r>
            <a:r>
              <a:rPr lang="ru-RU" sz="2400" b="1" dirty="0">
                <a:solidFill>
                  <a:schemeClr val="tx2"/>
                </a:solidFill>
              </a:rPr>
              <a:t>формирана апексна матрица</a:t>
            </a:r>
            <a:r>
              <a:rPr lang="ru-RU" sz="2400" dirty="0"/>
              <a:t>. </a:t>
            </a:r>
            <a:r>
              <a:rPr lang="ru-RU" sz="2400" dirty="0" smtClean="0"/>
              <a:t>АМ</a:t>
            </a:r>
            <a:r>
              <a:rPr lang="sr-Cyrl-RS" sz="2400" dirty="0" smtClean="0"/>
              <a:t>Т</a:t>
            </a:r>
            <a:r>
              <a:rPr lang="ru-RU" sz="2400" dirty="0" smtClean="0"/>
              <a:t> </a:t>
            </a:r>
            <a:r>
              <a:rPr lang="ru-RU" sz="2400" dirty="0"/>
              <a:t>је </a:t>
            </a:r>
            <a:r>
              <a:rPr lang="ru-RU" sz="2400" dirty="0" smtClean="0"/>
              <a:t>најчешће </a:t>
            </a:r>
            <a:r>
              <a:rPr lang="ru-RU" sz="2400" dirty="0"/>
              <a:t>димензија 25 или 30 што зависи од примарне величине канала. </a:t>
            </a:r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543800" cy="914400"/>
          </a:xfrm>
        </p:spPr>
        <p:txBody>
          <a:bodyPr/>
          <a:lstStyle/>
          <a:p>
            <a:pPr algn="ctr"/>
            <a:r>
              <a:rPr lang="sr-Latn-RS" sz="4000" dirty="0"/>
              <a:t>2. Step-back-</a:t>
            </a:r>
            <a:r>
              <a:rPr lang="sr-Cyrl-CS" sz="4000" dirty="0"/>
              <a:t>техника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65809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3568" y="1340768"/>
            <a:ext cx="8136904" cy="5047455"/>
          </a:xfrm>
        </p:spPr>
        <p:txBody>
          <a:bodyPr>
            <a:normAutofit/>
          </a:bodyPr>
          <a:lstStyle/>
          <a:p>
            <a:r>
              <a:rPr lang="sr-Cyrl-RS" sz="2400" dirty="0"/>
              <a:t>И</a:t>
            </a:r>
            <a:r>
              <a:rPr lang="ru-RU" sz="2400" dirty="0" smtClean="0"/>
              <a:t>нструменти</a:t>
            </a:r>
            <a:r>
              <a:rPr lang="ru-RU" sz="2400" dirty="0"/>
              <a:t>, већих димензија примењују се сукцесивно 30, 35, 40, 45 и </a:t>
            </a:r>
            <a:r>
              <a:rPr lang="ru-RU" sz="2400" b="1" dirty="0">
                <a:solidFill>
                  <a:schemeClr val="tx2"/>
                </a:solidFill>
              </a:rPr>
              <a:t>сваки се уноси </a:t>
            </a:r>
            <a:r>
              <a:rPr lang="ru-RU" sz="2400" b="1" dirty="0" smtClean="0">
                <a:solidFill>
                  <a:schemeClr val="tx2"/>
                </a:solidFill>
              </a:rPr>
              <a:t>за 1 </a:t>
            </a:r>
            <a:r>
              <a:rPr lang="sr-Latn-RS" sz="2400" b="1" dirty="0" smtClean="0">
                <a:solidFill>
                  <a:schemeClr val="tx2"/>
                </a:solidFill>
              </a:rPr>
              <a:t>mm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>
                <a:solidFill>
                  <a:schemeClr val="tx2"/>
                </a:solidFill>
              </a:rPr>
              <a:t>краће од претходног</a:t>
            </a:r>
            <a:r>
              <a:rPr lang="ru-RU" sz="2400" dirty="0"/>
              <a:t>, док не проширимо и коронарни део </a:t>
            </a:r>
            <a:r>
              <a:rPr lang="ru-RU" sz="2400" dirty="0" smtClean="0"/>
              <a:t>канала</a:t>
            </a:r>
            <a:r>
              <a:rPr lang="sr-Latn-RS" sz="2400" dirty="0" smtClean="0"/>
              <a:t>.</a:t>
            </a:r>
            <a:endParaRPr lang="sr-Cyrl-RS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После сваког инструмента који користимо у фази проширивања канала пут коронарно, </a:t>
            </a:r>
            <a:r>
              <a:rPr lang="ru-RU" sz="2400" b="1" dirty="0">
                <a:solidFill>
                  <a:schemeClr val="tx2"/>
                </a:solidFill>
              </a:rPr>
              <a:t>обавезна је рекапитулација </a:t>
            </a:r>
            <a:r>
              <a:rPr lang="ru-RU" sz="2400" dirty="0"/>
              <a:t>са </a:t>
            </a:r>
            <a:r>
              <a:rPr lang="ru-RU" sz="2400" dirty="0" smtClean="0"/>
              <a:t>АМ</a:t>
            </a:r>
            <a:r>
              <a:rPr lang="sr-Cyrl-RS" sz="2400" dirty="0" smtClean="0"/>
              <a:t>Т</a:t>
            </a:r>
            <a:r>
              <a:rPr lang="ru-RU" sz="2400" dirty="0" smtClean="0"/>
              <a:t> </a:t>
            </a:r>
            <a:r>
              <a:rPr lang="ru-RU" sz="2400" dirty="0"/>
              <a:t>до дужине одређене одонтометријом, како би проверили да није дошло до накупљања дентинских опиљака и дебриса у самом </a:t>
            </a:r>
            <a:r>
              <a:rPr lang="ru-RU" sz="2400" dirty="0" smtClean="0"/>
              <a:t>апексу.</a:t>
            </a:r>
            <a:endParaRPr lang="sr-Latn-R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7543800" cy="914400"/>
          </a:xfrm>
        </p:spPr>
        <p:txBody>
          <a:bodyPr/>
          <a:lstStyle/>
          <a:p>
            <a:pPr algn="ctr"/>
            <a:r>
              <a:rPr lang="sr-Latn-RS" sz="4000" dirty="0"/>
              <a:t>2. Step-back-</a:t>
            </a:r>
            <a:r>
              <a:rPr lang="sr-Cyrl-CS" sz="4000" dirty="0"/>
              <a:t>техника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3665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484784"/>
            <a:ext cx="5256584" cy="4896544"/>
          </a:xfrm>
        </p:spPr>
        <p:txBody>
          <a:bodyPr/>
          <a:lstStyle/>
          <a:p>
            <a:r>
              <a:rPr lang="ru-RU" sz="2400" dirty="0"/>
              <a:t>Средњи и коронарни део канала се могу проширити и </a:t>
            </a:r>
            <a:r>
              <a:rPr lang="sr-Latn-RS" sz="2400" b="1" dirty="0" smtClean="0">
                <a:solidFill>
                  <a:schemeClr val="tx2"/>
                </a:solidFill>
              </a:rPr>
              <a:t>Gates</a:t>
            </a:r>
            <a:r>
              <a:rPr lang="ru-RU" sz="2400" b="1" dirty="0" smtClean="0">
                <a:solidFill>
                  <a:schemeClr val="tx2"/>
                </a:solidFill>
              </a:rPr>
              <a:t>-</a:t>
            </a:r>
            <a:r>
              <a:rPr lang="sr-Latn-RS" sz="2400" b="1" dirty="0" smtClean="0">
                <a:solidFill>
                  <a:schemeClr val="tx2"/>
                </a:solidFill>
              </a:rPr>
              <a:t>Glidden</a:t>
            </a:r>
            <a:r>
              <a:rPr lang="ru-RU" sz="2400" b="1" dirty="0" smtClean="0">
                <a:solidFill>
                  <a:schemeClr val="tx2"/>
                </a:solidFill>
              </a:rPr>
              <a:t>-овим </a:t>
            </a:r>
            <a:r>
              <a:rPr lang="ru-RU" sz="2400" b="1" dirty="0">
                <a:solidFill>
                  <a:schemeClr val="tx2"/>
                </a:solidFill>
              </a:rPr>
              <a:t>сврдлима</a:t>
            </a:r>
            <a:r>
              <a:rPr lang="ru-RU" sz="2400" dirty="0"/>
              <a:t>, што може олакшати и скратити време препарације. Мора се обратити пажња да се овим машинским инструментима не уклони превише дентина, препоручују се сврдла величине </a:t>
            </a:r>
            <a:r>
              <a:rPr lang="ru-RU" sz="2400" b="1" dirty="0">
                <a:solidFill>
                  <a:schemeClr val="tx2"/>
                </a:solidFill>
              </a:rPr>
              <a:t>#2, #3 и #4 и брзина од 800 о/мин</a:t>
            </a:r>
            <a:r>
              <a:rPr lang="ru-RU" sz="2400" dirty="0"/>
              <a:t>. </a:t>
            </a:r>
          </a:p>
          <a:p>
            <a:endParaRPr lang="sr-Latn-R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99592" y="260648"/>
            <a:ext cx="7543800" cy="914400"/>
          </a:xfrm>
        </p:spPr>
        <p:txBody>
          <a:bodyPr/>
          <a:lstStyle/>
          <a:p>
            <a:pPr algn="ctr"/>
            <a:r>
              <a:rPr lang="sr-Latn-RS" sz="4000" dirty="0"/>
              <a:t>2. Step-back-</a:t>
            </a:r>
            <a:r>
              <a:rPr lang="sr-Cyrl-CS" sz="4000" dirty="0"/>
              <a:t>техника</a:t>
            </a:r>
            <a:endParaRPr lang="sr-Latn-RS" sz="4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341868"/>
            <a:ext cx="2657475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33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543800" cy="914400"/>
          </a:xfrm>
        </p:spPr>
        <p:txBody>
          <a:bodyPr/>
          <a:lstStyle/>
          <a:p>
            <a:pPr algn="ctr"/>
            <a:r>
              <a:rPr lang="sr-Latn-RS" sz="4000" dirty="0"/>
              <a:t>2. Step-back-</a:t>
            </a:r>
            <a:r>
              <a:rPr lang="sr-Cyrl-CS" sz="4000" dirty="0"/>
              <a:t>техника</a:t>
            </a:r>
            <a:endParaRPr lang="sr-Latn-RS" sz="4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590" y="188639"/>
            <a:ext cx="5807722" cy="6565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94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99592" y="260648"/>
            <a:ext cx="7543800" cy="914400"/>
          </a:xfrm>
        </p:spPr>
        <p:txBody>
          <a:bodyPr/>
          <a:lstStyle/>
          <a:p>
            <a:pPr algn="ctr"/>
            <a:r>
              <a:rPr lang="sr-Latn-RS" sz="4000" dirty="0"/>
              <a:t>2. Step-back-</a:t>
            </a:r>
            <a:r>
              <a:rPr lang="sr-Cyrl-CS" sz="4000" dirty="0"/>
              <a:t>техника</a:t>
            </a:r>
            <a:endParaRPr lang="sr-Latn-RS" sz="40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6032819" cy="4892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956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700808"/>
            <a:ext cx="8424936" cy="4824536"/>
          </a:xfrm>
        </p:spPr>
        <p:txBody>
          <a:bodyPr>
            <a:noAutofit/>
          </a:bodyPr>
          <a:lstStyle/>
          <a:p>
            <a:r>
              <a:rPr lang="ru-RU" sz="2400" dirty="0"/>
              <a:t>Ефикасност ове технике се огледа у обликовању канала са </a:t>
            </a:r>
            <a:r>
              <a:rPr lang="ru-RU" sz="2400" b="1" dirty="0">
                <a:solidFill>
                  <a:schemeClr val="tx2"/>
                </a:solidFill>
              </a:rPr>
              <a:t>оптималним степеном коничности и безбедном апексном матрицом</a:t>
            </a:r>
            <a:r>
              <a:rPr lang="ru-RU" sz="2400" dirty="0"/>
              <a:t>. </a:t>
            </a:r>
            <a:endParaRPr lang="sr-Latn-RS" sz="2400" dirty="0" smtClean="0"/>
          </a:p>
          <a:p>
            <a:r>
              <a:rPr lang="ru-RU" sz="2400" dirty="0" smtClean="0"/>
              <a:t>Ако </a:t>
            </a:r>
            <a:r>
              <a:rPr lang="ru-RU" sz="2400" dirty="0"/>
              <a:t>се користе инструменти од челика у повијеним каналима, пожељно је да се турпије за обраду апексне зоне </a:t>
            </a:r>
            <a:r>
              <a:rPr lang="ru-RU" sz="2400" dirty="0" smtClean="0"/>
              <a:t>п</a:t>
            </a:r>
            <a:r>
              <a:rPr lang="sr-Cyrl-RS" sz="2400" dirty="0"/>
              <a:t>р</a:t>
            </a:r>
            <a:r>
              <a:rPr lang="ru-RU" sz="2400" dirty="0" smtClean="0"/>
              <a:t>етходно </a:t>
            </a:r>
            <a:r>
              <a:rPr lang="ru-RU" sz="2400" dirty="0"/>
              <a:t>закриве и активирају покретима ограничене ротације (1/8 круга). Ограничена ротација обликује канал кружног облика који је повољнији за чишћење и оптурацију. </a:t>
            </a:r>
            <a:r>
              <a:rPr lang="ru-RU" sz="2400" dirty="0" smtClean="0"/>
              <a:t>Повољнији </a:t>
            </a:r>
            <a:r>
              <a:rPr lang="ru-RU" sz="2400" dirty="0"/>
              <a:t>резултати се постижу коришћењем </a:t>
            </a:r>
            <a:r>
              <a:rPr lang="sr-Cyrl-RS" sz="2400" dirty="0" smtClean="0"/>
              <a:t>инструмената од </a:t>
            </a:r>
            <a:r>
              <a:rPr lang="sr-Latn-RS" sz="2400" dirty="0" smtClean="0"/>
              <a:t>NiTi</a:t>
            </a:r>
            <a:r>
              <a:rPr lang="sr-Cyrl-RS" sz="2400" dirty="0" smtClean="0"/>
              <a:t> легуре</a:t>
            </a:r>
            <a:r>
              <a:rPr lang="ru-RU" sz="2400" dirty="0" smtClean="0"/>
              <a:t>.</a:t>
            </a:r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260648"/>
            <a:ext cx="7543800" cy="914400"/>
          </a:xfrm>
        </p:spPr>
        <p:txBody>
          <a:bodyPr/>
          <a:lstStyle/>
          <a:p>
            <a:pPr algn="ctr"/>
            <a:r>
              <a:rPr lang="sr-Latn-RS" sz="4000" dirty="0"/>
              <a:t>2. Step-back-</a:t>
            </a:r>
            <a:r>
              <a:rPr lang="sr-Cyrl-CS" sz="4000" dirty="0"/>
              <a:t>техника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298330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576" y="620688"/>
            <a:ext cx="7543800" cy="914400"/>
          </a:xfrm>
        </p:spPr>
        <p:txBody>
          <a:bodyPr/>
          <a:lstStyle/>
          <a:p>
            <a:pPr algn="ctr"/>
            <a:r>
              <a:rPr lang="sr-Latn-RS" sz="4000" dirty="0" smtClean="0"/>
              <a:t>3. </a:t>
            </a:r>
            <a:r>
              <a:rPr lang="ru-RU" sz="4000" dirty="0" smtClean="0"/>
              <a:t>Техника </a:t>
            </a:r>
            <a:r>
              <a:rPr lang="ru-RU" sz="4000" dirty="0"/>
              <a:t>препарације применом умерене силе </a:t>
            </a:r>
            <a:endParaRPr lang="sr-Latn-R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5536" y="1484784"/>
            <a:ext cx="8424936" cy="5112568"/>
          </a:xfrm>
        </p:spPr>
        <p:txBody>
          <a:bodyPr>
            <a:normAutofit/>
          </a:bodyPr>
          <a:lstStyle/>
          <a:p>
            <a:r>
              <a:rPr lang="ru-RU" sz="2400" dirty="0"/>
              <a:t>Техника балансираних сила представљена је 1985. године од стране </a:t>
            </a:r>
            <a:r>
              <a:rPr lang="sr-Latn-RS" sz="2400" dirty="0" smtClean="0"/>
              <a:t>Roan</a:t>
            </a:r>
            <a:r>
              <a:rPr lang="ru-RU" sz="2400" dirty="0" smtClean="0"/>
              <a:t>-а</a:t>
            </a:r>
            <a:r>
              <a:rPr lang="ru-RU" sz="2400" dirty="0"/>
              <a:t>. За извођење ове технике препарације конструисан је и посебни инструмент типа турпије, </a:t>
            </a:r>
            <a:r>
              <a:rPr lang="sr-Latn-RS" sz="2400" dirty="0" smtClean="0"/>
              <a:t>Flex</a:t>
            </a:r>
            <a:r>
              <a:rPr lang="ru-RU" sz="2400" dirty="0" smtClean="0"/>
              <a:t>-</a:t>
            </a:r>
            <a:r>
              <a:rPr lang="sr-Latn-RS" sz="2400" dirty="0" smtClean="0"/>
              <a:t>R</a:t>
            </a:r>
            <a:r>
              <a:rPr lang="ru-RU" sz="2400" dirty="0" smtClean="0"/>
              <a:t> </a:t>
            </a:r>
            <a:r>
              <a:rPr lang="sr-Latn-RS" sz="2400" dirty="0" smtClean="0"/>
              <a:t>File</a:t>
            </a:r>
            <a:r>
              <a:rPr lang="ru-RU" sz="2400" dirty="0" smtClean="0"/>
              <a:t>. </a:t>
            </a:r>
            <a:r>
              <a:rPr lang="ru-RU" sz="2400" dirty="0"/>
              <a:t>Инструменти се </a:t>
            </a:r>
            <a:r>
              <a:rPr lang="ru-RU" sz="2400" dirty="0" smtClean="0"/>
              <a:t>активирају </a:t>
            </a:r>
            <a:r>
              <a:rPr lang="ru-RU" sz="2400" dirty="0"/>
              <a:t>ротацијом у смеру казаљке на сату и у супротном смеру. </a:t>
            </a:r>
            <a:endParaRPr lang="ru-RU" sz="2400" dirty="0" smtClean="0"/>
          </a:p>
          <a:p>
            <a:r>
              <a:rPr lang="ru-RU" sz="2400" dirty="0"/>
              <a:t>Почетна и средња трећина канала се могу обрадити машинским </a:t>
            </a:r>
            <a:r>
              <a:rPr lang="ru-RU" sz="2400" dirty="0" smtClean="0"/>
              <a:t>Gates-Glidden </a:t>
            </a:r>
            <a:r>
              <a:rPr lang="ru-RU" sz="2400" dirty="0"/>
              <a:t>сврдлима, #2 - #6. </a:t>
            </a:r>
          </a:p>
          <a:p>
            <a:endParaRPr lang="sr-Latn-RS" sz="2400" dirty="0"/>
          </a:p>
        </p:txBody>
      </p:sp>
    </p:spTree>
    <p:extLst>
      <p:ext uri="{BB962C8B-B14F-4D97-AF65-F5344CB8AC3E}">
        <p14:creationId xmlns:p14="http://schemas.microsoft.com/office/powerpoint/2010/main" val="180471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403398"/>
            <a:ext cx="5256584" cy="5112568"/>
          </a:xfrm>
        </p:spPr>
        <p:txBody>
          <a:bodyPr>
            <a:normAutofit/>
          </a:bodyPr>
          <a:lstStyle/>
          <a:p>
            <a:endParaRPr lang="sr-Cyrl-RS" sz="2400" dirty="0" smtClean="0"/>
          </a:p>
          <a:p>
            <a:r>
              <a:rPr lang="ru-RU" sz="2400" dirty="0" smtClean="0"/>
              <a:t>Одонтометријским </a:t>
            </a:r>
            <a:r>
              <a:rPr lang="ru-RU" sz="2400" dirty="0"/>
              <a:t>поступком </a:t>
            </a:r>
            <a:r>
              <a:rPr lang="ru-RU" sz="2400" dirty="0" smtClean="0"/>
              <a:t>одређује </a:t>
            </a:r>
            <a:r>
              <a:rPr lang="ru-RU" sz="2400" dirty="0"/>
              <a:t>се </a:t>
            </a:r>
            <a:r>
              <a:rPr lang="ru-RU" sz="2400" dirty="0" smtClean="0"/>
              <a:t>радна </a:t>
            </a:r>
            <a:r>
              <a:rPr lang="ru-RU" sz="2400" dirty="0"/>
              <a:t>дужина канала.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/>
              <a:t>У необрађени део </a:t>
            </a:r>
            <a:r>
              <a:rPr lang="ru-RU" sz="2400" dirty="0" smtClean="0"/>
              <a:t>канала турпиј</a:t>
            </a:r>
            <a:r>
              <a:rPr lang="sr-Latn-RS" sz="2400" dirty="0" smtClean="0"/>
              <a:t>a</a:t>
            </a:r>
            <a:r>
              <a:rPr lang="ru-RU" sz="2400" dirty="0" smtClean="0"/>
              <a:t> </a:t>
            </a:r>
            <a:r>
              <a:rPr lang="ru-RU" sz="2400" dirty="0"/>
              <a:t>се </a:t>
            </a:r>
            <a:r>
              <a:rPr lang="ru-RU" sz="2400" dirty="0" smtClean="0"/>
              <a:t>унос</a:t>
            </a:r>
            <a:r>
              <a:rPr lang="sr-Cyrl-RS" sz="2400" dirty="0"/>
              <a:t>и</a:t>
            </a:r>
            <a:r>
              <a:rPr lang="ru-RU" sz="2400" dirty="0" smtClean="0"/>
              <a:t> </a:t>
            </a:r>
            <a:r>
              <a:rPr lang="ru-RU" sz="2400" dirty="0"/>
              <a:t>до отпора, </a:t>
            </a:r>
            <a:r>
              <a:rPr lang="ru-RU" sz="2400" dirty="0" smtClean="0"/>
              <a:t>ротира </a:t>
            </a:r>
            <a:r>
              <a:rPr lang="ru-RU" sz="2400" b="1" dirty="0">
                <a:solidFill>
                  <a:srgbClr val="FFFF00"/>
                </a:solidFill>
              </a:rPr>
              <a:t>у смеру казаљке на сату за 60º-90º </a:t>
            </a:r>
            <a:r>
              <a:rPr lang="ru-RU" sz="2400" dirty="0"/>
              <a:t>уз благ апикални притисак. Затим се инструмент окреће </a:t>
            </a:r>
            <a:r>
              <a:rPr lang="ru-RU" sz="2400" b="1" dirty="0">
                <a:solidFill>
                  <a:srgbClr val="FFFF00"/>
                </a:solidFill>
              </a:rPr>
              <a:t>у супротном смеру за 120º-360º</a:t>
            </a:r>
            <a:r>
              <a:rPr lang="ru-RU" sz="2400" dirty="0"/>
              <a:t> уз благ притисак како се не би померио пут коронарно. </a:t>
            </a:r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543800" cy="914400"/>
          </a:xfrm>
        </p:spPr>
        <p:txBody>
          <a:bodyPr/>
          <a:lstStyle/>
          <a:p>
            <a:pPr algn="ctr"/>
            <a:r>
              <a:rPr lang="ru-RU" sz="4000" dirty="0"/>
              <a:t>3. Техника препарације применом умерене силе </a:t>
            </a:r>
            <a:endParaRPr lang="sr-Latn-RS" sz="4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05457"/>
            <a:ext cx="1487487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842" y="1920133"/>
            <a:ext cx="1488599" cy="4105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563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99592" y="379512"/>
            <a:ext cx="7543800" cy="914400"/>
          </a:xfrm>
        </p:spPr>
        <p:txBody>
          <a:bodyPr/>
          <a:lstStyle/>
          <a:p>
            <a:pPr algn="ctr"/>
            <a:r>
              <a:rPr lang="ru-RU" sz="4000" dirty="0"/>
              <a:t>3. Техника препарације применом умерене силе </a:t>
            </a:r>
            <a:endParaRPr lang="sr-Latn-RS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725144"/>
            <a:ext cx="4829175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556792"/>
            <a:ext cx="8352928" cy="3657599"/>
          </a:xfrm>
        </p:spPr>
        <p:txBody>
          <a:bodyPr>
            <a:normAutofit/>
          </a:bodyPr>
          <a:lstStyle/>
          <a:p>
            <a:r>
              <a:rPr lang="ru-RU" sz="2400" dirty="0"/>
              <a:t>Ова повратна ротација инструмента обезбеђује да свако сечиво достигне почетну позицију и на тај начин </a:t>
            </a:r>
            <a:r>
              <a:rPr lang="ru-RU" sz="2400" b="1" dirty="0">
                <a:solidFill>
                  <a:schemeClr val="tx2"/>
                </a:solidFill>
              </a:rPr>
              <a:t>проширује се цео канал</a:t>
            </a:r>
            <a:r>
              <a:rPr lang="ru-RU" sz="2400" dirty="0"/>
              <a:t>. Ови покрети прво засецају дентин, затим се жљебови пуне дентинским опиљцима и дебријем. Инструмент се затим износи из канала и чисти кроз сунђер. Понављањем ових покрета достиже се радна дужина, сваки инструмент када га ротирамо у смеру казаљке на сату продире за око 1 мм ка апексу.</a:t>
            </a:r>
            <a:endParaRPr lang="sr-Latn-RS" sz="2400" dirty="0"/>
          </a:p>
        </p:txBody>
      </p:sp>
    </p:spTree>
    <p:extLst>
      <p:ext uri="{BB962C8B-B14F-4D97-AF65-F5344CB8AC3E}">
        <p14:creationId xmlns:p14="http://schemas.microsoft.com/office/powerpoint/2010/main" val="85439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2420888"/>
            <a:ext cx="8208912" cy="3240360"/>
          </a:xfrm>
        </p:spPr>
        <p:txBody>
          <a:bodyPr>
            <a:noAutofit/>
          </a:bodyPr>
          <a:lstStyle/>
          <a:p>
            <a:r>
              <a:rPr lang="sr-Latn-RS" sz="2600" b="1" i="1" dirty="0" smtClean="0">
                <a:solidFill>
                  <a:schemeClr val="tx2"/>
                </a:solidFill>
              </a:rPr>
              <a:t>Roan</a:t>
            </a:r>
            <a:r>
              <a:rPr lang="ru-RU" sz="2600" dirty="0" smtClean="0"/>
              <a:t> </a:t>
            </a:r>
            <a:r>
              <a:rPr lang="ru-RU" sz="2600" dirty="0"/>
              <a:t>препоручује </a:t>
            </a:r>
            <a:r>
              <a:rPr lang="ru-RU" sz="2600" b="1" dirty="0">
                <a:solidFill>
                  <a:schemeClr val="tx2"/>
                </a:solidFill>
              </a:rPr>
              <a:t>значајно веће </a:t>
            </a:r>
            <a:r>
              <a:rPr lang="ru-RU" sz="2600" b="1" dirty="0" smtClean="0">
                <a:solidFill>
                  <a:schemeClr val="tx2"/>
                </a:solidFill>
              </a:rPr>
              <a:t>апикално </a:t>
            </a:r>
            <a:r>
              <a:rPr lang="ru-RU" sz="2600" b="1" dirty="0">
                <a:solidFill>
                  <a:schemeClr val="tx2"/>
                </a:solidFill>
              </a:rPr>
              <a:t>ширење </a:t>
            </a:r>
            <a:r>
              <a:rPr lang="ru-RU" sz="2600" dirty="0"/>
              <a:t>у односу на друге технике, минимално до броја </a:t>
            </a:r>
            <a:r>
              <a:rPr lang="sr-Latn-RS" sz="2600" dirty="0" smtClean="0"/>
              <a:t>ISO</a:t>
            </a:r>
            <a:r>
              <a:rPr lang="ru-RU" sz="2600" dirty="0" smtClean="0"/>
              <a:t> </a:t>
            </a:r>
            <a:r>
              <a:rPr lang="ru-RU" sz="2600" dirty="0"/>
              <a:t>45 код закривљених канала </a:t>
            </a:r>
            <a:r>
              <a:rPr lang="ru-RU" sz="2600" dirty="0" smtClean="0"/>
              <a:t>и </a:t>
            </a:r>
            <a:r>
              <a:rPr lang="ru-RU" sz="2600" dirty="0"/>
              <a:t>до </a:t>
            </a:r>
            <a:r>
              <a:rPr lang="sr-Latn-RS" sz="2600" dirty="0" smtClean="0"/>
              <a:t>ISO</a:t>
            </a:r>
            <a:r>
              <a:rPr lang="ru-RU" sz="2600" dirty="0" smtClean="0"/>
              <a:t> </a:t>
            </a:r>
            <a:r>
              <a:rPr lang="ru-RU" sz="2600" dirty="0"/>
              <a:t>80 код пространих </a:t>
            </a:r>
            <a:r>
              <a:rPr lang="ru-RU" sz="2600" dirty="0" smtClean="0"/>
              <a:t>једнокорених. </a:t>
            </a:r>
            <a:r>
              <a:rPr lang="ru-RU" sz="2600" dirty="0"/>
              <a:t>Такође овај аутор препоручује обраду канала до </a:t>
            </a:r>
            <a:r>
              <a:rPr lang="ru-RU" sz="2600" dirty="0" smtClean="0"/>
              <a:t>анатомског отвора.</a:t>
            </a:r>
            <a:endParaRPr lang="sr-Latn-RS" sz="2600" dirty="0" smtClean="0"/>
          </a:p>
          <a:p>
            <a:r>
              <a:rPr lang="ru-RU" sz="2600" dirty="0"/>
              <a:t> Следећи корак у препарацији је формирање </a:t>
            </a:r>
            <a:r>
              <a:rPr lang="ru-RU" sz="2600" b="1" dirty="0">
                <a:solidFill>
                  <a:schemeClr val="tx2"/>
                </a:solidFill>
              </a:rPr>
              <a:t>апикалне контролне зоне</a:t>
            </a:r>
            <a:r>
              <a:rPr lang="ru-RU" sz="2600" dirty="0"/>
              <a:t>, један облик апексне матрице. Ово обликовање обезбеђује минимални пречник на познатој дужини канала.</a:t>
            </a:r>
            <a:endParaRPr lang="sr-Latn-RS" sz="2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543800" cy="914400"/>
          </a:xfrm>
        </p:spPr>
        <p:txBody>
          <a:bodyPr/>
          <a:lstStyle/>
          <a:p>
            <a:pPr algn="ctr"/>
            <a:r>
              <a:rPr lang="ru-RU" sz="4000" dirty="0"/>
              <a:t>3. Техника препарације применом умерене силе 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153074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2204864"/>
            <a:ext cx="8352928" cy="3657599"/>
          </a:xfrm>
        </p:spPr>
        <p:txBody>
          <a:bodyPr>
            <a:noAutofit/>
          </a:bodyPr>
          <a:lstStyle/>
          <a:p>
            <a:r>
              <a:rPr lang="sr-Cyrl-RS" sz="2400" b="1" dirty="0" smtClean="0">
                <a:solidFill>
                  <a:schemeClr val="tx2"/>
                </a:solidFill>
              </a:rPr>
              <a:t>Биолошки приступ </a:t>
            </a:r>
            <a:r>
              <a:rPr lang="sr-Cyrl-RS" sz="2400" dirty="0" smtClean="0"/>
              <a:t>препарацији канала</a:t>
            </a:r>
            <a:r>
              <a:rPr lang="sr-Latn-RS" sz="2400" dirty="0" smtClean="0"/>
              <a:t>-</a:t>
            </a:r>
            <a:r>
              <a:rPr lang="sr-Cyrl-RS" sz="2400" dirty="0" smtClean="0"/>
              <a:t> без механичке и хемијске иритације периапексног ткива.</a:t>
            </a:r>
          </a:p>
          <a:p>
            <a:endParaRPr lang="sr-Cyrl-RS" sz="2400" dirty="0" smtClean="0"/>
          </a:p>
          <a:p>
            <a:r>
              <a:rPr lang="sr-Cyrl-RS" sz="2400" b="1" dirty="0" smtClean="0">
                <a:solidFill>
                  <a:srgbClr val="00B050"/>
                </a:solidFill>
              </a:rPr>
              <a:t>Основни циљ </a:t>
            </a:r>
            <a:r>
              <a:rPr lang="sr-Cyrl-RS" sz="2400" dirty="0" smtClean="0"/>
              <a:t>механичко-медикаментозне обраде:</a:t>
            </a:r>
          </a:p>
          <a:p>
            <a:endParaRPr lang="sr-Cyrl-RS" sz="2400" dirty="0" smtClean="0"/>
          </a:p>
          <a:p>
            <a:pPr marL="475488" indent="-457200">
              <a:buFont typeface="+mj-lt"/>
              <a:buAutoNum type="arabicPeriod"/>
            </a:pPr>
            <a:r>
              <a:rPr lang="sr-Cyrl-RS" sz="2400" dirty="0" smtClean="0"/>
              <a:t>Препарацијом обликовати канал у </a:t>
            </a:r>
            <a:r>
              <a:rPr lang="sr-Cyrl-RS" sz="2400" b="1" i="1" dirty="0" smtClean="0">
                <a:solidFill>
                  <a:schemeClr val="tx2"/>
                </a:solidFill>
              </a:rPr>
              <a:t>облик издуженог конуса</a:t>
            </a:r>
            <a:r>
              <a:rPr lang="sr-Cyrl-RS" sz="2400" dirty="0" smtClean="0"/>
              <a:t> (новостворени канал обухвата постојећи канални простор, највећи промер у круничном делу, а најмањи у апексном)</a:t>
            </a:r>
          </a:p>
          <a:p>
            <a:pPr marL="475488" indent="-457200">
              <a:buFont typeface="+mj-lt"/>
              <a:buAutoNum type="arabicPeriod"/>
            </a:pPr>
            <a:r>
              <a:rPr lang="sr-Cyrl-RS" sz="2400" dirty="0" smtClean="0"/>
              <a:t>Зидови канла после препарације су </a:t>
            </a:r>
            <a:r>
              <a:rPr lang="sr-Cyrl-RS" sz="2400" b="1" i="1" dirty="0" smtClean="0">
                <a:solidFill>
                  <a:schemeClr val="tx2"/>
                </a:solidFill>
              </a:rPr>
              <a:t>равни, без органских остатак</a:t>
            </a:r>
            <a:r>
              <a:rPr lang="sr-Cyrl-RS" sz="2400" dirty="0" smtClean="0"/>
              <a:t>а и пожељно, без микроорганизама у параканалном слоју дентина</a:t>
            </a:r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68952" cy="914400"/>
          </a:xfrm>
        </p:spPr>
        <p:txBody>
          <a:bodyPr/>
          <a:lstStyle/>
          <a:p>
            <a:pPr algn="ctr"/>
            <a:r>
              <a:rPr lang="sr-Cyrl-RS" sz="4000" dirty="0" smtClean="0"/>
              <a:t>Основни принципи инструментације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36232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31894" y="1300180"/>
            <a:ext cx="8424936" cy="3146648"/>
          </a:xfrm>
        </p:spPr>
        <p:txBody>
          <a:bodyPr>
            <a:normAutofit/>
          </a:bodyPr>
          <a:lstStyle/>
          <a:p>
            <a:r>
              <a:rPr lang="ru-RU" sz="2400" dirty="0"/>
              <a:t>Контролна зона за </a:t>
            </a:r>
            <a:r>
              <a:rPr lang="sr-Cyrl-RS" sz="2400" dirty="0" smtClean="0"/>
              <a:t>узане канале </a:t>
            </a:r>
            <a:r>
              <a:rPr lang="ru-RU" sz="2400" dirty="0" smtClean="0"/>
              <a:t>постиже </a:t>
            </a:r>
            <a:r>
              <a:rPr lang="ru-RU" sz="2400" dirty="0"/>
              <a:t>на следећи начин: инструментима 15 и </a:t>
            </a:r>
            <a:r>
              <a:rPr lang="ru-RU" sz="2400" dirty="0" smtClean="0"/>
              <a:t>20, </a:t>
            </a:r>
            <a:r>
              <a:rPr lang="ru-RU" sz="2400" dirty="0"/>
              <a:t>покретима балансиране силе </a:t>
            </a:r>
            <a:r>
              <a:rPr lang="ru-RU" sz="2400" dirty="0" smtClean="0"/>
              <a:t>обра</a:t>
            </a:r>
            <a:r>
              <a:rPr lang="sr-Cyrl-RS" sz="2400" dirty="0"/>
              <a:t>ђ</a:t>
            </a:r>
            <a:r>
              <a:rPr lang="ru-RU" sz="2400" dirty="0"/>
              <a:t>ује </a:t>
            </a:r>
            <a:r>
              <a:rPr lang="ru-RU" sz="2400" dirty="0" smtClean="0"/>
              <a:t>канал до </a:t>
            </a:r>
            <a:r>
              <a:rPr lang="ru-RU" sz="2400" dirty="0"/>
              <a:t>анатомског отвора, а затим се смањује радна </a:t>
            </a:r>
            <a:r>
              <a:rPr lang="ru-RU" sz="2400" dirty="0" smtClean="0"/>
              <a:t>дужина </a:t>
            </a:r>
            <a:r>
              <a:rPr lang="ru-RU" sz="2400" dirty="0"/>
              <a:t>за 0.5 мм </a:t>
            </a:r>
            <a:r>
              <a:rPr lang="ru-RU" sz="2400" dirty="0" smtClean="0"/>
              <a:t>краће за </a:t>
            </a:r>
            <a:r>
              <a:rPr lang="ru-RU" sz="2400" dirty="0"/>
              <a:t>величине инструмента 25, 30 и 35. Завршетак апексне контролне зоне се постиже инструментима величине 40 и 45 за 1 </a:t>
            </a:r>
            <a:r>
              <a:rPr lang="sr-Latn-RS" sz="2400" dirty="0" smtClean="0"/>
              <a:t>mm</a:t>
            </a:r>
            <a:r>
              <a:rPr lang="ru-RU" sz="2400" dirty="0" smtClean="0"/>
              <a:t> </a:t>
            </a:r>
            <a:r>
              <a:rPr lang="ru-RU" sz="2400" dirty="0"/>
              <a:t>краће од радне </a:t>
            </a:r>
            <a:r>
              <a:rPr lang="ru-RU" sz="2400" dirty="0" smtClean="0"/>
              <a:t>дужине.</a:t>
            </a:r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476672"/>
            <a:ext cx="7543800" cy="914400"/>
          </a:xfrm>
        </p:spPr>
        <p:txBody>
          <a:bodyPr/>
          <a:lstStyle/>
          <a:p>
            <a:pPr algn="ctr"/>
            <a:r>
              <a:rPr lang="ru-RU" sz="4000" dirty="0"/>
              <a:t>3. Техника препарације применом умерене силе </a:t>
            </a:r>
            <a:endParaRPr lang="sr-Latn-RS" sz="4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27" y="4421885"/>
            <a:ext cx="8819761" cy="236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03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9552" y="2132856"/>
            <a:ext cx="8136904" cy="3657599"/>
          </a:xfrm>
        </p:spPr>
        <p:txBody>
          <a:bodyPr>
            <a:normAutofit/>
          </a:bodyPr>
          <a:lstStyle/>
          <a:p>
            <a:r>
              <a:rPr lang="ru-RU" sz="2400" dirty="0"/>
              <a:t>Предност ове методе је у могућности манипулације турпијама у каналу без опасности од блокаде или апикалне транспортације. </a:t>
            </a:r>
            <a:endParaRPr lang="ru-RU" sz="2400" dirty="0" smtClean="0"/>
          </a:p>
          <a:p>
            <a:r>
              <a:rPr lang="ru-RU" sz="2400" dirty="0" smtClean="0"/>
              <a:t>Оригинална </a:t>
            </a:r>
            <a:r>
              <a:rPr lang="ru-RU" sz="2400" dirty="0"/>
              <a:t>позиција канала се задржава у преко 80% код проширеног канала до величине 40. </a:t>
            </a:r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92696"/>
            <a:ext cx="7543800" cy="914400"/>
          </a:xfrm>
        </p:spPr>
        <p:txBody>
          <a:bodyPr/>
          <a:lstStyle/>
          <a:p>
            <a:pPr algn="ctr"/>
            <a:r>
              <a:rPr lang="ru-RU" sz="4000" dirty="0"/>
              <a:t>3. Техника препарације применом умерене силе </a:t>
            </a:r>
            <a:endParaRPr lang="sr-Latn-RS" sz="4000" dirty="0"/>
          </a:p>
        </p:txBody>
      </p:sp>
    </p:spTree>
    <p:extLst>
      <p:ext uri="{BB962C8B-B14F-4D97-AF65-F5344CB8AC3E}">
        <p14:creationId xmlns:p14="http://schemas.microsoft.com/office/powerpoint/2010/main" val="180639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700808"/>
            <a:ext cx="5688632" cy="5040560"/>
          </a:xfrm>
        </p:spPr>
        <p:txBody>
          <a:bodyPr>
            <a:normAutofit/>
          </a:bodyPr>
          <a:lstStyle/>
          <a:p>
            <a:r>
              <a:rPr lang="sr-Cyrl-RS" sz="2400" dirty="0" smtClean="0"/>
              <a:t>Препарација канала са инфламираном пулпом (присуство микроорганизама) и периапексним лезијама- захтева темељније уклањање остатака инфицираног садржаја и ширег слоја инфицираног параканалног дентина.</a:t>
            </a:r>
          </a:p>
          <a:p>
            <a:r>
              <a:rPr lang="sr-Cyrl-RS" sz="2400" dirty="0" smtClean="0"/>
              <a:t>Уобичајено је да се инфицирани канал прошири за два инструмента више, у односу на стандардне захтеве</a:t>
            </a:r>
            <a:endParaRPr lang="sr-Latn-R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99592" y="476672"/>
            <a:ext cx="7543800" cy="914400"/>
          </a:xfrm>
        </p:spPr>
        <p:txBody>
          <a:bodyPr/>
          <a:lstStyle/>
          <a:p>
            <a:pPr algn="ctr"/>
            <a:r>
              <a:rPr lang="sr-Cyrl-CS" sz="4000" dirty="0"/>
              <a:t>Основни принципи инструментације</a:t>
            </a:r>
            <a:endParaRPr lang="sr-Latn-RS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814" y="2348880"/>
            <a:ext cx="2660959" cy="391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339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484784"/>
            <a:ext cx="8568952" cy="3657599"/>
          </a:xfrm>
        </p:spPr>
        <p:txBody>
          <a:bodyPr/>
          <a:lstStyle/>
          <a:p>
            <a:pPr marL="18288" indent="0">
              <a:buNone/>
            </a:pPr>
            <a:r>
              <a:rPr lang="sr-Cyrl-RS" sz="2800" b="1" dirty="0" smtClean="0">
                <a:solidFill>
                  <a:schemeClr val="tx2"/>
                </a:solidFill>
              </a:rPr>
              <a:t>Апексна препарација</a:t>
            </a:r>
          </a:p>
          <a:p>
            <a:pPr marL="532638" indent="-514350">
              <a:buFont typeface="+mj-lt"/>
              <a:buAutoNum type="arabicPeriod"/>
            </a:pPr>
            <a:r>
              <a:rPr lang="sr-Cyrl-RS" sz="2600" dirty="0" smtClean="0">
                <a:effectLst/>
              </a:rPr>
              <a:t>Кретање инструмената и ириганаса ограничити на канални простор</a:t>
            </a:r>
          </a:p>
          <a:p>
            <a:pPr marL="532638" indent="-514350">
              <a:buFont typeface="+mj-lt"/>
              <a:buAutoNum type="arabicPeriod"/>
            </a:pPr>
            <a:r>
              <a:rPr lang="sr-Cyrl-RS" sz="2600" dirty="0" smtClean="0">
                <a:effectLst/>
              </a:rPr>
              <a:t>Спречити пребацивање гутаперке током оптурације</a:t>
            </a:r>
          </a:p>
          <a:p>
            <a:pPr marL="18288" indent="0">
              <a:buNone/>
            </a:pPr>
            <a:endParaRPr lang="sr-Latn-R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576" y="548680"/>
            <a:ext cx="7543800" cy="914400"/>
          </a:xfrm>
        </p:spPr>
        <p:txBody>
          <a:bodyPr/>
          <a:lstStyle/>
          <a:p>
            <a:pPr algn="ctr"/>
            <a:r>
              <a:rPr lang="sr-Cyrl-CS" sz="4000" dirty="0"/>
              <a:t>Основни принципи инструментације</a:t>
            </a:r>
            <a:endParaRPr lang="sr-Latn-RS" sz="4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33056"/>
            <a:ext cx="357187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602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772816"/>
            <a:ext cx="5400600" cy="4248472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sr-Cyrl-RS" sz="2600" dirty="0" smtClean="0"/>
              <a:t>1.   Препарација са   очуваним </a:t>
            </a:r>
            <a:r>
              <a:rPr lang="sr-Cyrl-RS" sz="2600" b="1" dirty="0" smtClean="0">
                <a:solidFill>
                  <a:schemeClr val="tx2"/>
                </a:solidFill>
              </a:rPr>
              <a:t>апексним сужењем</a:t>
            </a:r>
          </a:p>
          <a:p>
            <a:pPr marL="18288" indent="0">
              <a:buNone/>
            </a:pPr>
            <a:endParaRPr lang="sr-Latn-RS" sz="2600" b="1" dirty="0">
              <a:solidFill>
                <a:schemeClr val="tx2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548680"/>
            <a:ext cx="7543800" cy="914400"/>
          </a:xfrm>
        </p:spPr>
        <p:txBody>
          <a:bodyPr/>
          <a:lstStyle/>
          <a:p>
            <a:r>
              <a:rPr lang="sr-Cyrl-RS" sz="4000" dirty="0" smtClean="0">
                <a:solidFill>
                  <a:schemeClr val="tx2"/>
                </a:solidFill>
              </a:rPr>
              <a:t>Препарација апексног дела канала корена</a:t>
            </a:r>
            <a:endParaRPr lang="sr-Latn-RS" sz="4000" dirty="0">
              <a:solidFill>
                <a:schemeClr val="tx2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55650"/>
            <a:ext cx="3346450" cy="610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9512" y="4659045"/>
            <a:ext cx="554461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/>
              <a:t>Радиографија и хистолошки препарат, зуб </a:t>
            </a:r>
            <a:r>
              <a:rPr lang="ru-RU" sz="2600" dirty="0" smtClean="0"/>
              <a:t>12. Очувана </a:t>
            </a:r>
            <a:endParaRPr lang="sr-Latn-RS" sz="2600" dirty="0" smtClean="0"/>
          </a:p>
          <a:p>
            <a:r>
              <a:rPr lang="ru-RU" sz="2600" dirty="0" smtClean="0"/>
              <a:t>апексна констрикција 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86396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51232"/>
            <a:ext cx="5261068" cy="3567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1866237"/>
            <a:ext cx="806489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600" dirty="0"/>
              <a:t>Радиографија и хистолошки </a:t>
            </a:r>
            <a:r>
              <a:rPr lang="sr-Cyrl-RS" sz="2600" dirty="0" smtClean="0"/>
              <a:t>препарат, зуб 27. </a:t>
            </a:r>
          </a:p>
          <a:p>
            <a:r>
              <a:rPr lang="sr-Cyrl-RS" sz="2600" dirty="0" smtClean="0"/>
              <a:t>Апексни део канала</a:t>
            </a:r>
            <a:r>
              <a:rPr lang="sr-Latn-RS" sz="2600" dirty="0" smtClean="0"/>
              <a:t> </a:t>
            </a:r>
            <a:r>
              <a:rPr lang="sr-Cyrl-RS" sz="2600" dirty="0" smtClean="0"/>
              <a:t>палатиналног корена, без очуваног апексног сужења.</a:t>
            </a:r>
            <a:endParaRPr lang="sr-Latn-RS" sz="2600" dirty="0"/>
          </a:p>
        </p:txBody>
      </p:sp>
      <p:sp>
        <p:nvSpPr>
          <p:cNvPr id="6" name="Rectangle 5"/>
          <p:cNvSpPr/>
          <p:nvPr/>
        </p:nvSpPr>
        <p:spPr>
          <a:xfrm>
            <a:off x="323528" y="620688"/>
            <a:ext cx="84969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2. Препарација </a:t>
            </a:r>
            <a:r>
              <a:rPr lang="ru-RU" sz="2600" dirty="0"/>
              <a:t>са </a:t>
            </a:r>
            <a:r>
              <a:rPr lang="ru-RU" sz="2600" b="1" dirty="0">
                <a:solidFill>
                  <a:schemeClr val="tx2"/>
                </a:solidFill>
              </a:rPr>
              <a:t>апексном </a:t>
            </a:r>
            <a:r>
              <a:rPr lang="ru-RU" sz="2600" b="1" dirty="0" smtClean="0">
                <a:solidFill>
                  <a:schemeClr val="tx2"/>
                </a:solidFill>
              </a:rPr>
              <a:t>границом-матрицом</a:t>
            </a:r>
            <a:endParaRPr lang="ru-RU" sz="2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43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9215" y="5589240"/>
            <a:ext cx="7543800" cy="914400"/>
          </a:xfrm>
        </p:spPr>
        <p:txBody>
          <a:bodyPr/>
          <a:lstStyle/>
          <a:p>
            <a:r>
              <a:rPr lang="sr-Cyrl-RS" sz="2600" dirty="0" smtClean="0"/>
              <a:t> Радиографија и хистолошки препарат дисталног корена зуба  46 са ресорпцијом корена и инфламацијом</a:t>
            </a:r>
            <a:r>
              <a:rPr lang="en-US" sz="2600" dirty="0" smtClean="0"/>
              <a:t>.</a:t>
            </a:r>
            <a:endParaRPr lang="sr-Latn-RS" sz="2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268760"/>
            <a:ext cx="7200800" cy="3998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31640" y="548680"/>
            <a:ext cx="662473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/>
              <a:t>3. </a:t>
            </a:r>
            <a:r>
              <a:rPr lang="ru-RU" sz="2600" dirty="0"/>
              <a:t>Препарација са </a:t>
            </a:r>
            <a:r>
              <a:rPr lang="ru-RU" sz="2600" dirty="0" smtClean="0">
                <a:solidFill>
                  <a:schemeClr val="tx2"/>
                </a:solidFill>
              </a:rPr>
              <a:t>отвореним апексом</a:t>
            </a:r>
            <a:endParaRPr lang="ru-RU" sz="2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0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662039" cy="4845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46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316</TotalTime>
  <Words>1470</Words>
  <Application>Microsoft Office PowerPoint</Application>
  <PresentationFormat>On-screen Show (4:3)</PresentationFormat>
  <Paragraphs>94</Paragraphs>
  <Slides>31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Elemental</vt:lpstr>
      <vt:lpstr>Ручне технике препарације канала корена зуба I</vt:lpstr>
      <vt:lpstr>Препарација канала корена</vt:lpstr>
      <vt:lpstr>Основни принципи инструментације</vt:lpstr>
      <vt:lpstr>Основни принципи инструментације</vt:lpstr>
      <vt:lpstr>Основни принципи инструментације</vt:lpstr>
      <vt:lpstr>Препарација апексног дела канала корена</vt:lpstr>
      <vt:lpstr>PowerPoint Presentation</vt:lpstr>
      <vt:lpstr> Радиографија и хистолошки препарат дисталног корена зуба  46 са ресорпцијом корена и инфламацијом.</vt:lpstr>
      <vt:lpstr>PowerPoint Presentation</vt:lpstr>
      <vt:lpstr>Основни принципи инструментације</vt:lpstr>
      <vt:lpstr>Технике препарације канала</vt:lpstr>
      <vt:lpstr>      1. Стандардна техника препарације </vt:lpstr>
      <vt:lpstr>1. Стандардна техника препарације </vt:lpstr>
      <vt:lpstr>Стандардна техника</vt:lpstr>
      <vt:lpstr>Процедуралне грешке</vt:lpstr>
      <vt:lpstr>PowerPoint Presentation</vt:lpstr>
      <vt:lpstr>2. Step-back-техника </vt:lpstr>
      <vt:lpstr>2. Step-back-техника</vt:lpstr>
      <vt:lpstr>2. Step-back-техника</vt:lpstr>
      <vt:lpstr>2. Step-back-техника</vt:lpstr>
      <vt:lpstr>2. Step-back-техника</vt:lpstr>
      <vt:lpstr>2. Step-back-техника</vt:lpstr>
      <vt:lpstr>2. Step-back-техника</vt:lpstr>
      <vt:lpstr>2. Step-back-техника</vt:lpstr>
      <vt:lpstr>2. Step-back-техника</vt:lpstr>
      <vt:lpstr>3. Техника препарације применом умерене силе </vt:lpstr>
      <vt:lpstr>3. Техника препарације применом умерене силе </vt:lpstr>
      <vt:lpstr>3. Техника препарације применом умерене силе </vt:lpstr>
      <vt:lpstr>3. Техника препарације применом умерене силе </vt:lpstr>
      <vt:lpstr>3. Техника препарације применом умерене силе </vt:lpstr>
      <vt:lpstr>3. Техника препарације применом умерене силе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Ручне технике препарације канала корена зуба</dc:title>
  <dc:creator>pc</dc:creator>
  <cp:lastModifiedBy>pc</cp:lastModifiedBy>
  <cp:revision>28</cp:revision>
  <dcterms:created xsi:type="dcterms:W3CDTF">2014-03-02T12:36:26Z</dcterms:created>
  <dcterms:modified xsi:type="dcterms:W3CDTF">2014-03-09T21:08:41Z</dcterms:modified>
</cp:coreProperties>
</file>